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5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6AE-D4C6-4849-9A12-F2E79B9C7156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5271-BA1B-4598-A68B-CE29D92E5D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828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6AE-D4C6-4849-9A12-F2E79B9C7156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5271-BA1B-4598-A68B-CE29D92E5D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451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6AE-D4C6-4849-9A12-F2E79B9C7156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5271-BA1B-4598-A68B-CE29D92E5D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3357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6AE-D4C6-4849-9A12-F2E79B9C7156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5271-BA1B-4598-A68B-CE29D92E5D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2064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6AE-D4C6-4849-9A12-F2E79B9C7156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5271-BA1B-4598-A68B-CE29D92E5D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9920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6AE-D4C6-4849-9A12-F2E79B9C7156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5271-BA1B-4598-A68B-CE29D92E5D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311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6AE-D4C6-4849-9A12-F2E79B9C7156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5271-BA1B-4598-A68B-CE29D92E5D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1506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6AE-D4C6-4849-9A12-F2E79B9C7156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5271-BA1B-4598-A68B-CE29D92E5D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591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6AE-D4C6-4849-9A12-F2E79B9C7156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5271-BA1B-4598-A68B-CE29D92E5D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389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6AE-D4C6-4849-9A12-F2E79B9C7156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5271-BA1B-4598-A68B-CE29D92E5D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017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6AE-D4C6-4849-9A12-F2E79B9C7156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5271-BA1B-4598-A68B-CE29D92E5D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542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8B6AE-D4C6-4849-9A12-F2E79B9C7156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05271-BA1B-4598-A68B-CE29D92E5D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083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A9FAF74-04F5-422C-9901-BDF667DF5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31606"/>
            <a:ext cx="1480167" cy="14867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7464757-5A9F-41C5-9BFB-B9CBBC0612DE}"/>
              </a:ext>
            </a:extLst>
          </p:cNvPr>
          <p:cNvSpPr txBox="1"/>
          <p:nvPr/>
        </p:nvSpPr>
        <p:spPr>
          <a:xfrm>
            <a:off x="1947711" y="237533"/>
            <a:ext cx="5144569" cy="1015663"/>
          </a:xfrm>
          <a:prstGeom prst="rect">
            <a:avLst/>
          </a:prstGeom>
          <a:solidFill>
            <a:sysClr val="window" lastClr="FFFFFF"/>
          </a:solidFill>
          <a:ln w="15875" cap="flat" cmpd="sng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Әл-Фараби атындағы Қазақ Ұлттық Университеті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27984" y="494116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 defTabSz="457200"/>
            <a:r>
              <a:rPr lang="kk-KZ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Тоқсанбаева </a:t>
            </a:r>
            <a:r>
              <a:rPr lang="kk-K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Н.Қ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5656" y="2132856"/>
            <a:ext cx="64607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600" dirty="0" smtClean="0"/>
              <a:t>Басқару </a:t>
            </a:r>
            <a:r>
              <a:rPr lang="kk-KZ" sz="3600" dirty="0" smtClean="0"/>
              <a:t>жүйесіндегі қарым-қатынастың коммуникативті  </a:t>
            </a:r>
            <a:r>
              <a:rPr lang="kk-KZ" sz="3600" dirty="0" smtClean="0"/>
              <a:t>түрі</a:t>
            </a:r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[мәселелік дәріс]</a:t>
            </a:r>
            <a:r>
              <a:rPr lang="kk-KZ" sz="3600" dirty="0" smtClean="0"/>
              <a:t>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9368" y="4123738"/>
            <a:ext cx="4456645" cy="2332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6260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182" y="74375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60000"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позицияны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әдісін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ажырату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kk-K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Беру: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ұсыныс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ұсыну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бұйрық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Кімде-кім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бар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басқалармен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бөліседі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бастама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кезде-сұрау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қарыз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Жасыру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басқалардың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пайдалануына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бермеу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Енжарлық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выжидание,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қызуғышылық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танытпауы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рұқсаттама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жанынан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құлақ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Агрессивтілік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қарама-қайшылық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әлсіздіктің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белгісі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қателіктер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сын,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айыптау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айыптау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Қабылдамау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салаларды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ажырату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қтау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наразылық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келіспеушілік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т. б.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02182" y="264442"/>
            <a:ext cx="4372532" cy="31569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8065" y="3984436"/>
            <a:ext cx="313172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7882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94234" y="3298051"/>
            <a:ext cx="3238398" cy="338623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572000" y="152197"/>
            <a:ext cx="434795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3.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Синтоникалық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1340768"/>
            <a:ext cx="45720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Синтоникалық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синтония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сөзінен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шыққан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басқалармен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үйлесімді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болу"дегенді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7264" y="2420888"/>
            <a:ext cx="6120680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синтоникалық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процестерінің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әрекеттесуінің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көмегімен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әлеммен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орнатады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Выгнутая вправо стрелка 6"/>
          <p:cNvSpPr/>
          <p:nvPr/>
        </p:nvSpPr>
        <p:spPr>
          <a:xfrm>
            <a:off x="6417944" y="1681906"/>
            <a:ext cx="1080120" cy="18002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197649"/>
            <a:ext cx="4392488" cy="248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386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7788" y="404664"/>
            <a:ext cx="400348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Көрнекі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бейнелеу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бірдеңе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айтқысы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жадындағы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жатқанын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000" algn="just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Есту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репрезентативті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бірдеңе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айтқысы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дауысын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тыңдайды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000" algn="just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Кинестетикалық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бейнелеу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сезімдерін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тыңдап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еріксіз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қарайды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00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триадасына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есті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сезімдеріне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сезімдері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бейнелерін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атауларға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таңбаларға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беретіндер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.</a:t>
            </a: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4427984" y="2069354"/>
            <a:ext cx="4608511" cy="2016224"/>
          </a:xfrm>
          <a:prstGeom prst="wedgeRoundRectCallout">
            <a:avLst>
              <a:gd name="adj1" fmla="val 1500"/>
              <a:gd name="adj2" fmla="val 7153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Мәселелік сұрақ: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Сіз өзіңізді қандай жүйеге тән деп ойласыз және неліктен?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Аталған жүйеге тән адамдарды кездестіргенсіз бе?</a:t>
            </a:r>
          </a:p>
        </p:txBody>
      </p:sp>
    </p:spTree>
    <p:extLst>
      <p:ext uri="{BB962C8B-B14F-4D97-AF65-F5344CB8AC3E}">
        <p14:creationId xmlns:p14="http://schemas.microsoft.com/office/powerpoint/2010/main" xmlns="" val="292244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504" y="2241012"/>
            <a:ext cx="4211960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өткірлік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Икемділік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Конгруэнттілік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Раппорт</a:t>
            </a:r>
          </a:p>
          <a:p>
            <a:pPr marL="342900" indent="-342900" algn="ctr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Пойнтерлер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27984" y="255853"/>
            <a:ext cx="4572000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үйрену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қадамды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меңгеру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мінез-құлқындағы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бекіту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Үлгілерді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ажырату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мінез-құлқындағы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қайталанатын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сәттер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Калибрлеу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ауызша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сигналдары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мінез-құлқының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үлгісі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442763" y="4437112"/>
            <a:ext cx="45720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Икемділікке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қадамды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игеруіңіз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үлгілерін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үзу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2-жаңа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табу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3-ескі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үлгілерін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үзудің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таңдауды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реттілігі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2152995" y="692696"/>
            <a:ext cx="2249996" cy="93610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2155484" y="4984722"/>
            <a:ext cx="2249996" cy="93610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99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178" y="255768"/>
            <a:ext cx="4909160" cy="6186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Синтоникалық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конгруэнттіліктің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маңыздылығы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қажеттілігін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қоймайды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игерудің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қадамын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конруэнттілік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конгруэнттілік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күйлерін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конгруэнттілік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конгруэнттілік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күйлерін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ажырату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бөліктерімен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танысу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бөлігінің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ниеттері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тілектерін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анықтау-конгруэнттілікке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нәрсеге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жеткізуіңіз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анықтауыңыз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бөліктері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басымдығын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мойындайтындығы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қабылданған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келісімшарт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жасасу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92080" y="260648"/>
            <a:ext cx="3744416" cy="5632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3600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Тек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қадамды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игеру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жасайтын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сеніміңізді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құзыреттілігіне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сенімділігіне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сенесіз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сенімін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Сенім тек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конгруэнттілік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жағдайында ғана мүмкін болады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Сұхбаттасушының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дауысының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қарқынына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сәйкестігін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Әңгімелесушінің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тыныс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сәйкестігін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Әңгімелесушінің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ырғағына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сәйкестігін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Әңгімелесушінің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қалпының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сәйкестігі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41267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741" y="548680"/>
            <a:ext cx="4968552" cy="59093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енуді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үйрену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төрт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қадамды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игеруіңіз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Өткен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тәжірибеңіздегі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сәттілік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естеліктерді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іздеу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нәрсені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шабытпен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сақтаңыз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айналаңыздағыларға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ұнады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Ыңғайлы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табыңыз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сезінуге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беріңіз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алдыңғы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қалпына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келтіріліп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қарқындылыққа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жеткенде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«стимул-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түріндегі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қолыңыздың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саусақтарын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қолыңыздың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білегіне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тигізіңіз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қадамдарды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жадына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якорьді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якорьді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естеліктерді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қалпына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602794" y="188640"/>
            <a:ext cx="3333085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Пойнтерлер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НЛП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өткендей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психология, лингвистика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бағдарламалаудың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Пойнтер 1. Зат есім</a:t>
            </a:r>
          </a:p>
          <a:p>
            <a:pPr algn="just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Пойнтер 2. Етістіктер</a:t>
            </a:r>
          </a:p>
          <a:p>
            <a:pPr algn="just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Пойнтер 3. Ережелер</a:t>
            </a:r>
          </a:p>
          <a:p>
            <a:pPr algn="just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Пойнтер 4. Жалпылау</a:t>
            </a:r>
          </a:p>
          <a:p>
            <a:pPr algn="just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Пойнтер 5. Салыстыру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5220072" y="4085578"/>
            <a:ext cx="3861616" cy="2016224"/>
          </a:xfrm>
          <a:prstGeom prst="wedgeRoundRectCallout">
            <a:avLst>
              <a:gd name="adj1" fmla="val 1500"/>
              <a:gd name="adj2" fmla="val 7153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Мәселелік сұрақ: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ұжыммен байланысу барысында сіз аталған негізгі дағдылардың қай түріне сүйенесіз? Қарым-қатынасқа түскен адамды білуде осы дағдылар көмектесті ме?</a:t>
            </a:r>
          </a:p>
        </p:txBody>
      </p:sp>
    </p:spTree>
    <p:extLst>
      <p:ext uri="{BB962C8B-B14F-4D97-AF65-F5344CB8AC3E}">
        <p14:creationId xmlns:p14="http://schemas.microsoft.com/office/powerpoint/2010/main" xmlns="" val="271976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ctr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Коммуникациялық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берілетін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алынатын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түсінуді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24744"/>
            <a:ext cx="84969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Коммуникацияның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функциялары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 algn="just">
              <a:buAutoNum type="arabicParenR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шынайы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жалған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беру; </a:t>
            </a:r>
          </a:p>
          <a:p>
            <a:pPr marL="342900" indent="-342900" algn="just">
              <a:buAutoNum type="arabicParenR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интерактивтік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түрткі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қпал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етудің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нысандарын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ұсыныс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бұйрық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сұрау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сендіру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әрекеттерді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келісу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сұхбаттасушының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көңіл-күйіне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сенімдеріне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мінез-құлқына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indent="-342900" algn="just">
              <a:buAutoNum type="arabicParenR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перцептивтік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функция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жөніндегі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серіктестердің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түсіністік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орнату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indent="-342900" algn="just">
              <a:buAutoNum type="arabicParenR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кспрессивті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күйзелістердің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сипатын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қоздыру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өзгерту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395536" y="4005064"/>
            <a:ext cx="8280920" cy="2160240"/>
          </a:xfrm>
          <a:prstGeom prst="wedgeRoundRectCallout">
            <a:avLst>
              <a:gd name="adj1" fmla="val 1500"/>
              <a:gd name="adj2" fmla="val 7153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Мәселелік сұрақ: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ұжымда осы аталған негізгі функциялар қаншалықты деңгейде маңызды болып табылады? Бұл функцияларсыз ұжым – ұжым бола ала ма?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48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784" y="116632"/>
            <a:ext cx="87236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3600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3600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000" algn="just"/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мынадай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бағыттарда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асырылуы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3600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жоғарыдан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(не,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қашан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істеу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нұсқау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indent="3600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төменнен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орындалуы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тексерулер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қызметкердің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пікірі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хабарламалар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3600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көлденең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3600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пікір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indent="3600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әрекеттерді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үйлестіру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indent="3600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indent="3600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хабарламалар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539552" y="4005064"/>
            <a:ext cx="8280920" cy="2160240"/>
          </a:xfrm>
          <a:prstGeom prst="wedgeRoundRectCallout">
            <a:avLst>
              <a:gd name="adj1" fmla="val 1500"/>
              <a:gd name="adj2" fmla="val 7153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Мәселелік сұрақ: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аталған ақпарат берілу бағыттарының әрқайсысының маңызы туралы атап өтіңіздер. Бұл бағыттар не үшін қажет?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467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ая прямоугольная выноска 3"/>
          <p:cNvSpPr/>
          <p:nvPr/>
        </p:nvSpPr>
        <p:spPr>
          <a:xfrm>
            <a:off x="4932040" y="160186"/>
            <a:ext cx="3960440" cy="1944216"/>
          </a:xfrm>
          <a:prstGeom prst="wedgeRoundRectCallout">
            <a:avLst>
              <a:gd name="adj1" fmla="val 1500"/>
              <a:gd name="adj2" fmla="val 7153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Мәселелік сұрақ: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Қалай ойлайсыздар, коммуникация процесі жүзеге асуы үшін қандай басты элементтер қажет болып табылады?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8012" y="116632"/>
            <a:ext cx="4572000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360000"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процесін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төрт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элемент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AutoNum type="arabicParenR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қпаратты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жіберуші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AutoNum type="arabicParenR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хабарлама-ақпараттың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AutoNum type="arabicParenR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арна-ақпарат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AutoNum type="arabicParenR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қпарат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алушы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000" algn="just"/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Коммуникациялық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бес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кезеңге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бөлінеді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1299" y="2463395"/>
            <a:ext cx="80643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жіберуші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идея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білдіру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мақсатпен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жеткізгісі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келетінін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алғысы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келетінін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алмасудың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000"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идеяны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символдарға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аудару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берудің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арналары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таңдалады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ым-ишара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мимика,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т. б.</a:t>
            </a:r>
          </a:p>
          <a:p>
            <a:pPr indent="360000"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таңдалған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арналарын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беру.</a:t>
            </a:r>
          </a:p>
          <a:p>
            <a:pPr indent="360000"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алушы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ауызша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ауызша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вербальды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ойларына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аударады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декодтау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000"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алушының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ақпаратқа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процесінің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кезеңдерінде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берілетін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бұрмалайтын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кедергілер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639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(коммуникация)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бар: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бейресми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коммуникациялар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қауесет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тарату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арнасы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деңгейаралық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коммуникациялар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жоғарыдан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төменнен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көлденең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коммуникациялар-әрекеттерді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үйлестіру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бөлімдер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тұлғааралық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аталған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кез-келгеніндегі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адамдардың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ауызша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92080" y="188640"/>
            <a:ext cx="36541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рөл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бар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Albanese, Van Fleet):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күзетші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желідегі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ағынын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бақылайды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рөлді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хатшылар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диспетчерлер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ойнайды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пікір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көшбасшысы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адамдардың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көзқарасы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мінез-құлқына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бейресми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байланыстырушы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желідегі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топтар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байланыстырушы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шекарашы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желідегі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ұйымдастырушылық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ортамен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179512" y="4005064"/>
            <a:ext cx="5112568" cy="2225869"/>
          </a:xfrm>
          <a:prstGeom prst="wedgeRoundRectCallout">
            <a:avLst>
              <a:gd name="adj1" fmla="val 1500"/>
              <a:gd name="adj2" fmla="val 7153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Мәселелік сұрақ: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егер рөлдердің ішінде бір рөл ұжымда болмаса, ұжымға кері әсері тие ма, әлде ұжым байланысы мүлде тоқтай ма?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797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2593" y="1113829"/>
            <a:ext cx="4895063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коммуникация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себептерге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стереотиптер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біржақты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көріністер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әңгімелесушінің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назары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қызығушылығының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болмауы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фактілерді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елемеу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мәлімдемелерді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құрудағы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қателер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тактикасын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таңдау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18730" y="1113829"/>
            <a:ext cx="3799017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бөлінеді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етперделер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342900" indent="-342900" algn="just">
              <a:buAutoNum type="arabicParenR"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арапайым әңгіме</a:t>
            </a:r>
          </a:p>
          <a:p>
            <a:pPr marL="342900" indent="-342900" algn="just">
              <a:buAutoNum type="arabicParenR"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есми-рөлдік әңгіме</a:t>
            </a:r>
          </a:p>
          <a:p>
            <a:pPr marL="342900" indent="-342900" algn="just">
              <a:buAutoNum type="arabicParenR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іскерлік әңгіме</a:t>
            </a:r>
          </a:p>
          <a:p>
            <a:pPr marL="342900" indent="-342900" algn="just">
              <a:buAutoNum type="arabicParenR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достардың рухани тұлғааралық байланысы</a:t>
            </a:r>
          </a:p>
          <a:p>
            <a:pPr marL="342900" indent="-342900" algn="just">
              <a:buAutoNum type="arabicParenR"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анипуляциялық байланыс</a:t>
            </a:r>
          </a:p>
          <a:p>
            <a:pPr marL="342900" indent="-342900" algn="just">
              <a:buAutoNum type="arabicParenR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зайырлы байланыс</a:t>
            </a:r>
          </a:p>
          <a:p>
            <a:pPr marL="342900" indent="-342900" algn="just">
              <a:buAutoNum type="arabicParenR"/>
            </a:pP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8927" y="164268"/>
            <a:ext cx="8767569" cy="93407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Коммуникативті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құзыреттілік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байланыстарды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орнату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971599" y="4365105"/>
            <a:ext cx="8046147" cy="1872208"/>
          </a:xfrm>
          <a:prstGeom prst="wedgeRoundRectCallout">
            <a:avLst>
              <a:gd name="adj1" fmla="val 1500"/>
              <a:gd name="adj2" fmla="val 7153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Мәселелік сұрақ: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оммуникацияның нашар болуына не себепті «біржақты көріністер» әсерін тигізеді? Мысал келтіріңіздер.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Іскерлік әңгіме мен зайырлы әңгіме арасындағы айырмашылықтарды атап өтіңіз.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716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7984" y="45908"/>
            <a:ext cx="471601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2.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Вербалды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вербалды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604" t="27140" r="22553" b="16135"/>
          <a:stretch/>
        </p:blipFill>
        <p:spPr>
          <a:xfrm>
            <a:off x="179512" y="1423379"/>
            <a:ext cx="8854144" cy="5430541"/>
          </a:xfrm>
          <a:prstGeom prst="rect">
            <a:avLst/>
          </a:prstGeom>
        </p:spPr>
      </p:pic>
      <p:sp>
        <p:nvSpPr>
          <p:cNvPr id="4" name="Скругленная прямоугольная выноска 3"/>
          <p:cNvSpPr/>
          <p:nvPr/>
        </p:nvSpPr>
        <p:spPr>
          <a:xfrm>
            <a:off x="107504" y="45908"/>
            <a:ext cx="4248472" cy="1440159"/>
          </a:xfrm>
          <a:prstGeom prst="wedgeRoundRectCallout">
            <a:avLst>
              <a:gd name="adj1" fmla="val 1500"/>
              <a:gd name="adj2" fmla="val 7153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Мәселелік сұрақ: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ұжымдық қарым қатынас барысында тек вербалды немесе вербалды емес құралдарды қолдануға бола ма?</a:t>
            </a:r>
          </a:p>
        </p:txBody>
      </p:sp>
    </p:spTree>
    <p:extLst>
      <p:ext uri="{BB962C8B-B14F-4D97-AF65-F5344CB8AC3E}">
        <p14:creationId xmlns:p14="http://schemas.microsoft.com/office/powerpoint/2010/main" xmlns="" val="303201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16" y="476672"/>
            <a:ext cx="4572000" cy="59093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Вербалды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зерттейді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Кинестика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сезімдері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эмоцияларының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көріністерін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зерттейді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мимика бет-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әлпеттің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зерттейді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ым-ишара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дененің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бөліктерінің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қимылдарын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зерттейді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пантомимика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бүкіл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дененің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моторикасын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зерттейді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позалар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қалып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Такесика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жанасуды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зерттейді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ұстасу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сүйісу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итеру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т. б.</a:t>
            </a:r>
          </a:p>
          <a:p>
            <a:pPr marL="342900" indent="-342900" algn="just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Проксемика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адамдардың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кеңістіктегі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орналасуын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зерттейді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байланысында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аймақтарын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интимді аумақ (15-45 см)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еке немесе персоналды аумақ (45-120 см)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леуметтік аумақ (120-400 см)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 аумақ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(400  см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68626" y="476672"/>
            <a:ext cx="4023853" cy="2862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бар,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ымдау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бар.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Қимылдардың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бай 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алфавитін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5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топқа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бөлуге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Қимыл-иллюстраторлар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Қимыл-регуляторлар</a:t>
            </a:r>
          </a:p>
          <a:p>
            <a:pPr marL="342900" indent="-342900" algn="just"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Қимыл-эмблемалар</a:t>
            </a:r>
          </a:p>
          <a:p>
            <a:pPr marL="342900" indent="-342900" algn="just"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Қимыл-адапторлар</a:t>
            </a:r>
          </a:p>
          <a:p>
            <a:pPr marL="342900" indent="-342900" algn="just"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Қимыл-аффекторлар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4679416" y="4085578"/>
            <a:ext cx="4402272" cy="2016224"/>
          </a:xfrm>
          <a:prstGeom prst="wedgeRoundRectCallout">
            <a:avLst>
              <a:gd name="adj1" fmla="val 1500"/>
              <a:gd name="adj2" fmla="val 7153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Мәселелік сұрақ: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Ұжымда қызметтік байланыс бойынша қандай қашықтық аймақтары ескеріледі?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Адамдармен қарым қатынас барысында қимылдардың(жесты) алар орны.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51117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496944" cy="59093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360000"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қимылдың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кездеседі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қимылдары-иекті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тырнау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саусақты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щек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т. б.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бағалайды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сенімділік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қимылдары-саусақтарды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пирамида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күмбезіне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жалғау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орындықта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шайқау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жүйке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белгісіздік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қимылдары-бір-бірімен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саусақтар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алақанды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саусақтарыңызбен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үстелді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отырмас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бұрын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орындықтың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артына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тигізу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т. б.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қимылдары-қолдар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артқы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жағынан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қысылады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біреуі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екіншісін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қысады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орындықта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позасы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қолдарымен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тіректерге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жабысып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т. б;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қимылдары-алақандарды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сүрту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дымқыл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алақандарды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матаға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баяу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сүрту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;- бас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қимылдары-кеудеге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бүктелген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артқа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бұрылған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айқасқан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мұрынның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ұшына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тигізу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т. б.;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қимылдары-қолды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гру-зрн-ге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бекіту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сұхбаттасушыға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үзіліссіз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жанасу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т. б.;-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үстемдік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қимылдары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-бас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бармақтарды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қимылдар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жоғарыдан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төменге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күрт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соққылар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т. б.;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екіжүзділік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қимылдары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ауызды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жабу", 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мұрынға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тигізу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қимылдары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өтірік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ханымға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күмән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айтатын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ауызды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жабудың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неғұрлым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корпустың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әңгімелесушіден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жағына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бұрылуы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жүгіру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көрінісі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т. б.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429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1785</Words>
  <Application>Microsoft Office PowerPoint</Application>
  <PresentationFormat>Экран (4:3)</PresentationFormat>
  <Paragraphs>153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Нурай</dc:creator>
  <cp:lastModifiedBy>Lenovo</cp:lastModifiedBy>
  <cp:revision>157</cp:revision>
  <dcterms:created xsi:type="dcterms:W3CDTF">2021-11-02T15:31:31Z</dcterms:created>
  <dcterms:modified xsi:type="dcterms:W3CDTF">2023-10-19T10:20:33Z</dcterms:modified>
</cp:coreProperties>
</file>